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2" r:id="rId4"/>
    <p:sldId id="257" r:id="rId5"/>
    <p:sldId id="258" r:id="rId6"/>
    <p:sldId id="259" r:id="rId7"/>
    <p:sldId id="265" r:id="rId8"/>
    <p:sldId id="266" r:id="rId9"/>
    <p:sldId id="267" r:id="rId10"/>
    <p:sldId id="273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99"/>
    <a:srgbClr val="CC0000"/>
    <a:srgbClr val="FFCC00"/>
    <a:srgbClr val="009900"/>
    <a:srgbClr val="006666"/>
    <a:srgbClr val="FF33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59419655876347E-2"/>
          <c:y val="3.6441124510966372E-2"/>
          <c:w val="0.91796527170214837"/>
          <c:h val="0.715351654163396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 не просрочен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апр.15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0.62</c:v>
                </c:pt>
                <c:pt idx="1">
                  <c:v>0.6</c:v>
                </c:pt>
                <c:pt idx="2">
                  <c:v>0.59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Задержка до 60 дней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апр.15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0.26</c:v>
                </c:pt>
                <c:pt idx="1">
                  <c:v>0.24</c:v>
                </c:pt>
                <c:pt idx="2">
                  <c:v>0.23</c:v>
                </c:pt>
                <c:pt idx="3">
                  <c:v>0.28999999999999998</c:v>
                </c:pt>
                <c:pt idx="4">
                  <c:v>0.24</c:v>
                </c:pt>
                <c:pt idx="5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Задержка более 60 дней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апр.15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0.12</c:v>
                </c:pt>
                <c:pt idx="1">
                  <c:v>0.16</c:v>
                </c:pt>
                <c:pt idx="2">
                  <c:v>0.18</c:v>
                </c:pt>
                <c:pt idx="3">
                  <c:v>0.14000000000000001</c:v>
                </c:pt>
                <c:pt idx="4">
                  <c:v>0.19</c:v>
                </c:pt>
                <c:pt idx="5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032576"/>
        <c:axId val="131055616"/>
      </c:barChart>
      <c:catAx>
        <c:axId val="13103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055616"/>
        <c:crosses val="autoZero"/>
        <c:auto val="1"/>
        <c:lblAlgn val="ctr"/>
        <c:lblOffset val="100"/>
        <c:noMultiLvlLbl val="0"/>
      </c:catAx>
      <c:valAx>
        <c:axId val="131055616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0325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2415573053368328"/>
          <c:y val="0.87737194385910955"/>
          <c:w val="0.748602119179547"/>
          <c:h val="6.7016521442552504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24477495868569E-2"/>
          <c:y val="4.2380256402857017E-2"/>
          <c:w val="0.90190021386215613"/>
          <c:h val="0.712076691127750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ЮЛ создание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кв 2014</c:v>
                </c:pt>
                <c:pt idx="1">
                  <c:v>2 кв 2014</c:v>
                </c:pt>
                <c:pt idx="2">
                  <c:v>3 кв 2014</c:v>
                </c:pt>
                <c:pt idx="3">
                  <c:v>4 кв 2014</c:v>
                </c:pt>
                <c:pt idx="4">
                  <c:v>1 кв 2015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128412</c:v>
                </c:pt>
                <c:pt idx="1">
                  <c:v>139538</c:v>
                </c:pt>
                <c:pt idx="2">
                  <c:v>141659</c:v>
                </c:pt>
                <c:pt idx="3">
                  <c:v>151707</c:v>
                </c:pt>
                <c:pt idx="4" formatCode="General">
                  <c:v>110308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ЮЛ прекращение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кв 2014</c:v>
                </c:pt>
                <c:pt idx="1">
                  <c:v>2 кв 2014</c:v>
                </c:pt>
                <c:pt idx="2">
                  <c:v>3 кв 2014</c:v>
                </c:pt>
                <c:pt idx="3">
                  <c:v>4 кв 2014</c:v>
                </c:pt>
                <c:pt idx="4">
                  <c:v>1 кв 2015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116649</c:v>
                </c:pt>
                <c:pt idx="1">
                  <c:v>118770</c:v>
                </c:pt>
                <c:pt idx="2">
                  <c:v>158110</c:v>
                </c:pt>
                <c:pt idx="3">
                  <c:v>124998</c:v>
                </c:pt>
                <c:pt idx="4">
                  <c:v>57473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ИП создание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кв 2014</c:v>
                </c:pt>
                <c:pt idx="1">
                  <c:v>2 кв 2014</c:v>
                </c:pt>
                <c:pt idx="2">
                  <c:v>3 кв 2014</c:v>
                </c:pt>
                <c:pt idx="3">
                  <c:v>4 кв 2014</c:v>
                </c:pt>
                <c:pt idx="4">
                  <c:v>1 кв 2015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>
                  <c:v>142747</c:v>
                </c:pt>
                <c:pt idx="1">
                  <c:v>153767</c:v>
                </c:pt>
                <c:pt idx="2">
                  <c:v>147794</c:v>
                </c:pt>
                <c:pt idx="3">
                  <c:v>158081</c:v>
                </c:pt>
                <c:pt idx="4">
                  <c:v>178553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ИП прекращение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кв 2014</c:v>
                </c:pt>
                <c:pt idx="1">
                  <c:v>2 кв 2014</c:v>
                </c:pt>
                <c:pt idx="2">
                  <c:v>3 кв 2014</c:v>
                </c:pt>
                <c:pt idx="3">
                  <c:v>4 кв 2014</c:v>
                </c:pt>
                <c:pt idx="4">
                  <c:v>1 кв 2015</c:v>
                </c:pt>
              </c:strCache>
            </c:strRef>
          </c:cat>
          <c:val>
            <c:numRef>
              <c:f>Лист1!$E$2:$E$6</c:f>
              <c:numCache>
                <c:formatCode>#,##0</c:formatCode>
                <c:ptCount val="5"/>
                <c:pt idx="0">
                  <c:v>123954</c:v>
                </c:pt>
                <c:pt idx="1">
                  <c:v>118796</c:v>
                </c:pt>
                <c:pt idx="2">
                  <c:v>123403</c:v>
                </c:pt>
                <c:pt idx="3">
                  <c:v>151663</c:v>
                </c:pt>
                <c:pt idx="4">
                  <c:v>129318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55744"/>
        <c:axId val="145160448"/>
      </c:lineChart>
      <c:catAx>
        <c:axId val="1382557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ru-RU"/>
          </a:p>
        </c:txPr>
        <c:crossAx val="145160448"/>
        <c:crosses val="autoZero"/>
        <c:auto val="1"/>
        <c:lblAlgn val="ctr"/>
        <c:lblOffset val="100"/>
        <c:noMultiLvlLbl val="0"/>
      </c:catAx>
      <c:valAx>
        <c:axId val="14516044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ru-RU"/>
          </a:p>
        </c:txPr>
        <c:crossAx val="138255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Arial Narrow" panose="020B060602020203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62D99-0E8E-4D00-8FFA-09DD2A3D383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0C2F6B-5D54-4608-B004-B60EC62E31BE}">
      <dgm:prSet phldrT="[Текст]" custT="1"/>
      <dgm:spPr>
        <a:solidFill>
          <a:schemeClr val="bg1"/>
        </a:solidFill>
        <a:ln>
          <a:solidFill>
            <a:srgbClr val="009999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6600"/>
              </a:solidFill>
              <a:latin typeface="Arial Narrow" panose="020B0606020202030204" pitchFamily="34" charset="0"/>
            </a:rPr>
            <a:t>ПИЩЕВАЯ ПРОМЫШЛЕННОСТЬ </a:t>
          </a:r>
          <a:endParaRPr lang="ru-RU" sz="1600" b="1" dirty="0">
            <a:solidFill>
              <a:srgbClr val="FF6600"/>
            </a:solidFill>
            <a:latin typeface="Arial Narrow" panose="020B0606020202030204" pitchFamily="34" charset="0"/>
          </a:endParaRPr>
        </a:p>
      </dgm:t>
    </dgm:pt>
    <dgm:pt modelId="{D890171A-FCE2-4FF2-9BD2-8AD50ACBF550}" type="parTrans" cxnId="{5F3AD2B2-2CA1-4668-A96B-771B2BE3A13C}">
      <dgm:prSet/>
      <dgm:spPr/>
      <dgm:t>
        <a:bodyPr/>
        <a:lstStyle/>
        <a:p>
          <a:endParaRPr lang="ru-RU"/>
        </a:p>
      </dgm:t>
    </dgm:pt>
    <dgm:pt modelId="{14C46EEB-1ACB-4A65-B2B7-78AA5D9A1CD1}" type="sibTrans" cxnId="{5F3AD2B2-2CA1-4668-A96B-771B2BE3A13C}">
      <dgm:prSet/>
      <dgm:spPr/>
      <dgm:t>
        <a:bodyPr/>
        <a:lstStyle/>
        <a:p>
          <a:endParaRPr lang="ru-RU"/>
        </a:p>
      </dgm:t>
    </dgm:pt>
    <dgm:pt modelId="{644C1535-9DBC-4D94-BCB8-615EFEE553E8}">
      <dgm:prSet phldrT="[Текст]" custT="1"/>
      <dgm:spPr>
        <a:solidFill>
          <a:schemeClr val="bg1"/>
        </a:solidFill>
        <a:ln>
          <a:solidFill>
            <a:srgbClr val="009999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6600"/>
              </a:solidFill>
              <a:latin typeface="Arial Narrow" panose="020B0606020202030204" pitchFamily="34" charset="0"/>
            </a:rPr>
            <a:t>ХИМИЧЕСКАЯ ПРОМЫШЛЕННОСТЬ </a:t>
          </a:r>
          <a:endParaRPr lang="ru-RU" sz="1600" b="1" dirty="0">
            <a:solidFill>
              <a:srgbClr val="FF6600"/>
            </a:solidFill>
            <a:latin typeface="Arial Narrow" panose="020B0606020202030204" pitchFamily="34" charset="0"/>
          </a:endParaRPr>
        </a:p>
      </dgm:t>
    </dgm:pt>
    <dgm:pt modelId="{30BB59B6-8873-45A1-B250-A310C19FD90E}" type="parTrans" cxnId="{3BFA3113-B83F-4548-AFD2-D0F47E691542}">
      <dgm:prSet/>
      <dgm:spPr/>
      <dgm:t>
        <a:bodyPr/>
        <a:lstStyle/>
        <a:p>
          <a:endParaRPr lang="ru-RU"/>
        </a:p>
      </dgm:t>
    </dgm:pt>
    <dgm:pt modelId="{D50FD4B7-A957-4628-BADF-112948957C74}" type="sibTrans" cxnId="{3BFA3113-B83F-4548-AFD2-D0F47E691542}">
      <dgm:prSet/>
      <dgm:spPr/>
      <dgm:t>
        <a:bodyPr/>
        <a:lstStyle/>
        <a:p>
          <a:endParaRPr lang="ru-RU"/>
        </a:p>
      </dgm:t>
    </dgm:pt>
    <dgm:pt modelId="{15B76138-23EA-4C41-8A62-1F79DAEC52E4}">
      <dgm:prSet phldrT="[Текст]" custT="1"/>
      <dgm:spPr>
        <a:solidFill>
          <a:schemeClr val="bg1"/>
        </a:solidFill>
        <a:ln>
          <a:solidFill>
            <a:srgbClr val="009999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6600"/>
              </a:solidFill>
              <a:latin typeface="Arial Narrow" panose="020B0606020202030204" pitchFamily="34" charset="0"/>
            </a:rPr>
            <a:t>ЦЕЛЛЮЛОЗНО-БУМАЖНАЯ ПРОМЫШЛЕННОСТЬ </a:t>
          </a:r>
          <a:endParaRPr lang="ru-RU" sz="1600" b="1" dirty="0">
            <a:solidFill>
              <a:srgbClr val="FF6600"/>
            </a:solidFill>
            <a:latin typeface="Arial Narrow" panose="020B0606020202030204" pitchFamily="34" charset="0"/>
          </a:endParaRPr>
        </a:p>
      </dgm:t>
    </dgm:pt>
    <dgm:pt modelId="{34F43F32-19A3-43A0-BFFD-D5836A3A1198}" type="parTrans" cxnId="{22CB3FB2-27EE-431B-9B96-FFC88D72D278}">
      <dgm:prSet/>
      <dgm:spPr/>
      <dgm:t>
        <a:bodyPr/>
        <a:lstStyle/>
        <a:p>
          <a:endParaRPr lang="ru-RU"/>
        </a:p>
      </dgm:t>
    </dgm:pt>
    <dgm:pt modelId="{78C3DA52-D407-4870-8336-88BFCE2695F5}" type="sibTrans" cxnId="{22CB3FB2-27EE-431B-9B96-FFC88D72D278}">
      <dgm:prSet/>
      <dgm:spPr/>
      <dgm:t>
        <a:bodyPr/>
        <a:lstStyle/>
        <a:p>
          <a:endParaRPr lang="ru-RU"/>
        </a:p>
      </dgm:t>
    </dgm:pt>
    <dgm:pt modelId="{16485A74-670D-43D8-A48C-18E13BFD5E01}">
      <dgm:prSet custT="1"/>
      <dgm:spPr>
        <a:solidFill>
          <a:schemeClr val="bg1"/>
        </a:solidFill>
        <a:ln>
          <a:solidFill>
            <a:srgbClr val="009999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6600"/>
              </a:solidFill>
              <a:latin typeface="Arial Narrow" panose="020B0606020202030204" pitchFamily="34" charset="0"/>
            </a:rPr>
            <a:t>СТРОИТЕЛЬСТВО</a:t>
          </a:r>
          <a:endParaRPr lang="ru-RU" sz="1600" b="1" dirty="0">
            <a:solidFill>
              <a:srgbClr val="FF6600"/>
            </a:solidFill>
            <a:latin typeface="Arial Narrow" panose="020B0606020202030204" pitchFamily="34" charset="0"/>
          </a:endParaRPr>
        </a:p>
      </dgm:t>
    </dgm:pt>
    <dgm:pt modelId="{CC0D340F-5B41-4FBF-BDEB-F35819708E5D}" type="parTrans" cxnId="{711C4990-CFFF-48B6-96F6-72F8275EAFAF}">
      <dgm:prSet/>
      <dgm:spPr/>
      <dgm:t>
        <a:bodyPr/>
        <a:lstStyle/>
        <a:p>
          <a:endParaRPr lang="ru-RU"/>
        </a:p>
      </dgm:t>
    </dgm:pt>
    <dgm:pt modelId="{8B31E048-F951-457C-A113-2A23974C5D0C}" type="sibTrans" cxnId="{711C4990-CFFF-48B6-96F6-72F8275EAFAF}">
      <dgm:prSet/>
      <dgm:spPr/>
      <dgm:t>
        <a:bodyPr/>
        <a:lstStyle/>
        <a:p>
          <a:endParaRPr lang="ru-RU"/>
        </a:p>
      </dgm:t>
    </dgm:pt>
    <dgm:pt modelId="{D026D599-8615-422B-8100-A6AE1B9D2DB9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 lIns="180000" rIns="180000"/>
        <a:lstStyle/>
        <a:p>
          <a:pPr algn="just"/>
          <a:r>
            <a:rPr lang="ru-RU" sz="1400" dirty="0" smtClean="0">
              <a:latin typeface="Arial Narrow" panose="020B0606020202030204" pitchFamily="34" charset="0"/>
            </a:rPr>
            <a:t>Сохраняет потенциал роста благодаря внутреннему спросу, падению импорта продовольствия, государственной поддержке </a:t>
          </a:r>
          <a:r>
            <a:rPr lang="ru-RU" sz="1400" dirty="0" err="1" smtClean="0">
              <a:latin typeface="Arial Narrow" panose="020B0606020202030204" pitchFamily="34" charset="0"/>
            </a:rPr>
            <a:t>импортозамещения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896BCA20-4392-41A2-9297-C064B5DE66F4}" type="parTrans" cxnId="{F12FD30B-1C21-4F18-877A-1D1889080AF1}">
      <dgm:prSet/>
      <dgm:spPr/>
      <dgm:t>
        <a:bodyPr/>
        <a:lstStyle/>
        <a:p>
          <a:endParaRPr lang="ru-RU"/>
        </a:p>
      </dgm:t>
    </dgm:pt>
    <dgm:pt modelId="{E14DDBC4-5392-4F30-B17E-70AFB3112F36}" type="sibTrans" cxnId="{F12FD30B-1C21-4F18-877A-1D1889080AF1}">
      <dgm:prSet/>
      <dgm:spPr/>
      <dgm:t>
        <a:bodyPr/>
        <a:lstStyle/>
        <a:p>
          <a:endParaRPr lang="ru-RU"/>
        </a:p>
      </dgm:t>
    </dgm:pt>
    <dgm:pt modelId="{F9034B4D-198C-4FF5-9336-2D601F033E5E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 lIns="180000" rIns="180000"/>
        <a:lstStyle/>
        <a:p>
          <a:pPr algn="just"/>
          <a:r>
            <a:rPr lang="ru-RU" sz="1400" dirty="0" smtClean="0">
              <a:latin typeface="Arial Narrow" panose="020B0606020202030204" pitchFamily="34" charset="0"/>
            </a:rPr>
            <a:t>Имеет хороший запас прочности, опираясь на экспорт даже при возможных ограничениях внутреннего спроса. Однако замедление процессов реорганизации, падение числа вакансий может свидетельствовать о менее оптимистической оценке руководителями компаний ближайших перспектив развития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4EEF15EE-BE17-4BCF-A550-3BA2B6404352}" type="parTrans" cxnId="{1D82005B-2C66-4011-9B70-D7C7998078B8}">
      <dgm:prSet/>
      <dgm:spPr/>
      <dgm:t>
        <a:bodyPr/>
        <a:lstStyle/>
        <a:p>
          <a:endParaRPr lang="ru-RU"/>
        </a:p>
      </dgm:t>
    </dgm:pt>
    <dgm:pt modelId="{BA36A54C-5343-4AEC-A771-3A754D93B598}" type="sibTrans" cxnId="{1D82005B-2C66-4011-9B70-D7C7998078B8}">
      <dgm:prSet/>
      <dgm:spPr/>
      <dgm:t>
        <a:bodyPr/>
        <a:lstStyle/>
        <a:p>
          <a:endParaRPr lang="ru-RU"/>
        </a:p>
      </dgm:t>
    </dgm:pt>
    <dgm:pt modelId="{F83BEEDC-BC99-4BF7-A82F-5007ABEFE9AC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 lIns="180000" rIns="180000"/>
        <a:lstStyle/>
        <a:p>
          <a:pPr algn="just"/>
          <a:r>
            <a:rPr lang="ru-RU" sz="1400" dirty="0" smtClean="0">
              <a:latin typeface="Arial Narrow" panose="020B0606020202030204" pitchFamily="34" charset="0"/>
            </a:rPr>
            <a:t>Хорошие финансовые результаты  в 1 квартале 2015 года в значительной степени обусловлены эффектом девальвации: даже падение стоимостного объема экспорта позволило увеличить выручку в рублях более, чем в 1,5 раза. В этих условиях ставка может делаться на наращивание </a:t>
          </a:r>
          <a:r>
            <a:rPr lang="ru-RU" sz="1400" dirty="0" smtClean="0">
              <a:latin typeface="Arial Narrow" panose="020B0606020202030204" pitchFamily="34" charset="0"/>
            </a:rPr>
            <a:t>экспорта </a:t>
          </a:r>
          <a:r>
            <a:rPr lang="ru-RU" sz="1400" dirty="0" smtClean="0">
              <a:latin typeface="Arial Narrow" panose="020B0606020202030204" pitchFamily="34" charset="0"/>
            </a:rPr>
            <a:t>и повышение цен на внутреннем рынке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972D1A2B-06E5-4599-A5E6-6CBD62AA1E46}" type="parTrans" cxnId="{22408B66-1887-430E-96CF-9F927C1BB0D8}">
      <dgm:prSet/>
      <dgm:spPr/>
      <dgm:t>
        <a:bodyPr/>
        <a:lstStyle/>
        <a:p>
          <a:endParaRPr lang="ru-RU"/>
        </a:p>
      </dgm:t>
    </dgm:pt>
    <dgm:pt modelId="{DB007331-BE75-4190-9EFE-AAF6D09ABF46}" type="sibTrans" cxnId="{22408B66-1887-430E-96CF-9F927C1BB0D8}">
      <dgm:prSet/>
      <dgm:spPr/>
      <dgm:t>
        <a:bodyPr/>
        <a:lstStyle/>
        <a:p>
          <a:endParaRPr lang="ru-RU"/>
        </a:p>
      </dgm:t>
    </dgm:pt>
    <dgm:pt modelId="{50F1EDB1-1E87-4FE7-BA47-0871598FED18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 lIns="180000" rIns="180000"/>
        <a:lstStyle/>
        <a:p>
          <a:pPr algn="just"/>
          <a:r>
            <a:rPr lang="ru-RU" sz="1400" dirty="0" smtClean="0">
              <a:latin typeface="Arial Narrow" panose="020B0606020202030204" pitchFamily="34" charset="0"/>
            </a:rPr>
            <a:t>Не имея экспортной составляющей, сумело пока адаптироваться к кризису за счет переключения на получение доходов от других видов </a:t>
          </a:r>
          <a:r>
            <a:rPr lang="ru-RU" sz="1400" dirty="0" smtClean="0">
              <a:latin typeface="Arial Narrow" panose="020B0606020202030204" pitchFamily="34" charset="0"/>
            </a:rPr>
            <a:t>бизнеса и оптимизации. </a:t>
          </a:r>
          <a:r>
            <a:rPr lang="ru-RU" sz="1400" dirty="0" smtClean="0">
              <a:latin typeface="Arial Narrow" panose="020B0606020202030204" pitchFamily="34" charset="0"/>
            </a:rPr>
            <a:t>Поддержать основной бизнес сектора может и большое количество </a:t>
          </a:r>
          <a:r>
            <a:rPr lang="ru-RU" sz="1400" dirty="0" err="1" smtClean="0">
              <a:latin typeface="Arial Narrow" panose="020B0606020202030204" pitchFamily="34" charset="0"/>
            </a:rPr>
            <a:t>госконтрактов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342BF215-0CBC-4445-9456-F8F67B9B2F37}" type="parTrans" cxnId="{1BC10E25-8EBB-4719-B7C0-B6DF326BD8B6}">
      <dgm:prSet/>
      <dgm:spPr/>
      <dgm:t>
        <a:bodyPr/>
        <a:lstStyle/>
        <a:p>
          <a:endParaRPr lang="ru-RU"/>
        </a:p>
      </dgm:t>
    </dgm:pt>
    <dgm:pt modelId="{753C003C-53E3-4BFE-841E-309592A6CC3F}" type="sibTrans" cxnId="{1BC10E25-8EBB-4719-B7C0-B6DF326BD8B6}">
      <dgm:prSet/>
      <dgm:spPr/>
      <dgm:t>
        <a:bodyPr/>
        <a:lstStyle/>
        <a:p>
          <a:endParaRPr lang="ru-RU"/>
        </a:p>
      </dgm:t>
    </dgm:pt>
    <dgm:pt modelId="{9CA0D138-61F5-436C-9B1E-0C57C03FE02E}" type="pres">
      <dgm:prSet presAssocID="{1C962D99-0E8E-4D00-8FFA-09DD2A3D38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7A716A-0F63-4728-A506-FC0149C58B44}" type="pres">
      <dgm:prSet presAssocID="{1B0C2F6B-5D54-4608-B004-B60EC62E31BE}" presName="parentLin" presStyleCnt="0"/>
      <dgm:spPr/>
    </dgm:pt>
    <dgm:pt modelId="{94E56705-5570-4D27-A65A-99E4EBE5342C}" type="pres">
      <dgm:prSet presAssocID="{1B0C2F6B-5D54-4608-B004-B60EC62E31B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B01C072-CD42-4B5F-964B-831F2098AE66}" type="pres">
      <dgm:prSet presAssocID="{1B0C2F6B-5D54-4608-B004-B60EC62E31BE}" presName="parentText" presStyleLbl="node1" presStyleIdx="0" presStyleCnt="4" custScaleX="81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ED284-51B0-4820-A524-2DB54B63A36E}" type="pres">
      <dgm:prSet presAssocID="{1B0C2F6B-5D54-4608-B004-B60EC62E31BE}" presName="negativeSpace" presStyleCnt="0"/>
      <dgm:spPr/>
    </dgm:pt>
    <dgm:pt modelId="{9A387072-FEF3-4656-8377-8F48C91A8C76}" type="pres">
      <dgm:prSet presAssocID="{1B0C2F6B-5D54-4608-B004-B60EC62E31B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85349-3008-4600-A34C-7FBF783CACC3}" type="pres">
      <dgm:prSet presAssocID="{14C46EEB-1ACB-4A65-B2B7-78AA5D9A1CD1}" presName="spaceBetweenRectangles" presStyleCnt="0"/>
      <dgm:spPr/>
    </dgm:pt>
    <dgm:pt modelId="{CF442B6E-6996-4A50-9E47-3C39F3297E83}" type="pres">
      <dgm:prSet presAssocID="{644C1535-9DBC-4D94-BCB8-615EFEE553E8}" presName="parentLin" presStyleCnt="0"/>
      <dgm:spPr/>
    </dgm:pt>
    <dgm:pt modelId="{4BDA602B-1067-4E06-B4FD-168F1F9318E0}" type="pres">
      <dgm:prSet presAssocID="{644C1535-9DBC-4D94-BCB8-615EFEE553E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6BD0D0D-8B91-4536-882A-0149B2B9D95F}" type="pres">
      <dgm:prSet presAssocID="{644C1535-9DBC-4D94-BCB8-615EFEE553E8}" presName="parentText" presStyleLbl="node1" presStyleIdx="1" presStyleCnt="4" custScaleX="81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F240B-E44E-4799-8527-7F64D96751EA}" type="pres">
      <dgm:prSet presAssocID="{644C1535-9DBC-4D94-BCB8-615EFEE553E8}" presName="negativeSpace" presStyleCnt="0"/>
      <dgm:spPr/>
    </dgm:pt>
    <dgm:pt modelId="{FC359EA4-6781-43A6-A9EF-25810DE89C6F}" type="pres">
      <dgm:prSet presAssocID="{644C1535-9DBC-4D94-BCB8-615EFEE553E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A9E75-B050-4BE4-82FA-8C153A8C7281}" type="pres">
      <dgm:prSet presAssocID="{D50FD4B7-A957-4628-BADF-112948957C74}" presName="spaceBetweenRectangles" presStyleCnt="0"/>
      <dgm:spPr/>
    </dgm:pt>
    <dgm:pt modelId="{FD059789-6200-46CB-BED0-C9084C74841A}" type="pres">
      <dgm:prSet presAssocID="{15B76138-23EA-4C41-8A62-1F79DAEC52E4}" presName="parentLin" presStyleCnt="0"/>
      <dgm:spPr/>
    </dgm:pt>
    <dgm:pt modelId="{A49132EB-5269-4B99-BB29-566D418F828E}" type="pres">
      <dgm:prSet presAssocID="{15B76138-23EA-4C41-8A62-1F79DAEC52E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5A31355-4818-423A-93CA-DA0596D5CABD}" type="pres">
      <dgm:prSet presAssocID="{15B76138-23EA-4C41-8A62-1F79DAEC52E4}" presName="parentText" presStyleLbl="node1" presStyleIdx="2" presStyleCnt="4" custScaleX="81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5F93B-4505-4D74-8F0B-E2B1A6A1324F}" type="pres">
      <dgm:prSet presAssocID="{15B76138-23EA-4C41-8A62-1F79DAEC52E4}" presName="negativeSpace" presStyleCnt="0"/>
      <dgm:spPr/>
    </dgm:pt>
    <dgm:pt modelId="{9BB0BF15-49DB-4B06-B835-8DDB3A1D449B}" type="pres">
      <dgm:prSet presAssocID="{15B76138-23EA-4C41-8A62-1F79DAEC52E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A3356-84A7-41F9-9078-EA38D3B71EEE}" type="pres">
      <dgm:prSet presAssocID="{78C3DA52-D407-4870-8336-88BFCE2695F5}" presName="spaceBetweenRectangles" presStyleCnt="0"/>
      <dgm:spPr/>
    </dgm:pt>
    <dgm:pt modelId="{B80986A8-15CF-4020-B790-6F2A856CC41B}" type="pres">
      <dgm:prSet presAssocID="{16485A74-670D-43D8-A48C-18E13BFD5E01}" presName="parentLin" presStyleCnt="0"/>
      <dgm:spPr/>
    </dgm:pt>
    <dgm:pt modelId="{319AF9D7-96DB-4B4D-8F75-06DB5AAC87D4}" type="pres">
      <dgm:prSet presAssocID="{16485A74-670D-43D8-A48C-18E13BFD5E0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A1C0FEB-6609-4546-9854-FD9405E41A38}" type="pres">
      <dgm:prSet presAssocID="{16485A74-670D-43D8-A48C-18E13BFD5E01}" presName="parentText" presStyleLbl="node1" presStyleIdx="3" presStyleCnt="4" custScaleX="81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BF29A-B3D0-4E2A-A849-BA1CC5B578C4}" type="pres">
      <dgm:prSet presAssocID="{16485A74-670D-43D8-A48C-18E13BFD5E01}" presName="negativeSpace" presStyleCnt="0"/>
      <dgm:spPr/>
    </dgm:pt>
    <dgm:pt modelId="{B0B99831-5DBA-48F4-8888-69B681C77D14}" type="pres">
      <dgm:prSet presAssocID="{16485A74-670D-43D8-A48C-18E13BFD5E0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CB3FB2-27EE-431B-9B96-FFC88D72D278}" srcId="{1C962D99-0E8E-4D00-8FFA-09DD2A3D383F}" destId="{15B76138-23EA-4C41-8A62-1F79DAEC52E4}" srcOrd="2" destOrd="0" parTransId="{34F43F32-19A3-43A0-BFFD-D5836A3A1198}" sibTransId="{78C3DA52-D407-4870-8336-88BFCE2695F5}"/>
    <dgm:cxn modelId="{22408B66-1887-430E-96CF-9F927C1BB0D8}" srcId="{15B76138-23EA-4C41-8A62-1F79DAEC52E4}" destId="{F83BEEDC-BC99-4BF7-A82F-5007ABEFE9AC}" srcOrd="0" destOrd="0" parTransId="{972D1A2B-06E5-4599-A5E6-6CBD62AA1E46}" sibTransId="{DB007331-BE75-4190-9EFE-AAF6D09ABF46}"/>
    <dgm:cxn modelId="{51ADC326-372E-402D-AB4E-81BF35432A02}" type="presOf" srcId="{D026D599-8615-422B-8100-A6AE1B9D2DB9}" destId="{9A387072-FEF3-4656-8377-8F48C91A8C76}" srcOrd="0" destOrd="0" presId="urn:microsoft.com/office/officeart/2005/8/layout/list1"/>
    <dgm:cxn modelId="{1BC10E25-8EBB-4719-B7C0-B6DF326BD8B6}" srcId="{16485A74-670D-43D8-A48C-18E13BFD5E01}" destId="{50F1EDB1-1E87-4FE7-BA47-0871598FED18}" srcOrd="0" destOrd="0" parTransId="{342BF215-0CBC-4445-9456-F8F67B9B2F37}" sibTransId="{753C003C-53E3-4BFE-841E-309592A6CC3F}"/>
    <dgm:cxn modelId="{E50E5F48-91E9-4CDD-BA75-01511FF3DB7F}" type="presOf" srcId="{F9034B4D-198C-4FF5-9336-2D601F033E5E}" destId="{FC359EA4-6781-43A6-A9EF-25810DE89C6F}" srcOrd="0" destOrd="0" presId="urn:microsoft.com/office/officeart/2005/8/layout/list1"/>
    <dgm:cxn modelId="{6BF9AFA3-AC2C-4EE6-B002-6849ACE09C2F}" type="presOf" srcId="{1B0C2F6B-5D54-4608-B004-B60EC62E31BE}" destId="{0B01C072-CD42-4B5F-964B-831F2098AE66}" srcOrd="1" destOrd="0" presId="urn:microsoft.com/office/officeart/2005/8/layout/list1"/>
    <dgm:cxn modelId="{686F0D32-D9A8-45B3-A5AF-78E140799209}" type="presOf" srcId="{644C1535-9DBC-4D94-BCB8-615EFEE553E8}" destId="{66BD0D0D-8B91-4536-882A-0149B2B9D95F}" srcOrd="1" destOrd="0" presId="urn:microsoft.com/office/officeart/2005/8/layout/list1"/>
    <dgm:cxn modelId="{95530663-BCAA-4390-B3DE-AC4B3D2F9AA7}" type="presOf" srcId="{16485A74-670D-43D8-A48C-18E13BFD5E01}" destId="{0A1C0FEB-6609-4546-9854-FD9405E41A38}" srcOrd="1" destOrd="0" presId="urn:microsoft.com/office/officeart/2005/8/layout/list1"/>
    <dgm:cxn modelId="{ABC06DAF-856A-4D47-8D2C-D221EFD922B5}" type="presOf" srcId="{50F1EDB1-1E87-4FE7-BA47-0871598FED18}" destId="{B0B99831-5DBA-48F4-8888-69B681C77D14}" srcOrd="0" destOrd="0" presId="urn:microsoft.com/office/officeart/2005/8/layout/list1"/>
    <dgm:cxn modelId="{FB658566-380D-4C29-9088-127BD76BDA99}" type="presOf" srcId="{15B76138-23EA-4C41-8A62-1F79DAEC52E4}" destId="{B5A31355-4818-423A-93CA-DA0596D5CABD}" srcOrd="1" destOrd="0" presId="urn:microsoft.com/office/officeart/2005/8/layout/list1"/>
    <dgm:cxn modelId="{86AFCDEA-6357-4E32-AE4A-D827C914ABCA}" type="presOf" srcId="{15B76138-23EA-4C41-8A62-1F79DAEC52E4}" destId="{A49132EB-5269-4B99-BB29-566D418F828E}" srcOrd="0" destOrd="0" presId="urn:microsoft.com/office/officeart/2005/8/layout/list1"/>
    <dgm:cxn modelId="{69C0558E-A4AE-4CBE-81EC-9C4014925776}" type="presOf" srcId="{16485A74-670D-43D8-A48C-18E13BFD5E01}" destId="{319AF9D7-96DB-4B4D-8F75-06DB5AAC87D4}" srcOrd="0" destOrd="0" presId="urn:microsoft.com/office/officeart/2005/8/layout/list1"/>
    <dgm:cxn modelId="{1D82005B-2C66-4011-9B70-D7C7998078B8}" srcId="{644C1535-9DBC-4D94-BCB8-615EFEE553E8}" destId="{F9034B4D-198C-4FF5-9336-2D601F033E5E}" srcOrd="0" destOrd="0" parTransId="{4EEF15EE-BE17-4BCF-A550-3BA2B6404352}" sibTransId="{BA36A54C-5343-4AEC-A771-3A754D93B598}"/>
    <dgm:cxn modelId="{4BD0438F-FE3D-4DC3-BC9C-3D83CADF94E6}" type="presOf" srcId="{644C1535-9DBC-4D94-BCB8-615EFEE553E8}" destId="{4BDA602B-1067-4E06-B4FD-168F1F9318E0}" srcOrd="0" destOrd="0" presId="urn:microsoft.com/office/officeart/2005/8/layout/list1"/>
    <dgm:cxn modelId="{3BFA3113-B83F-4548-AFD2-D0F47E691542}" srcId="{1C962D99-0E8E-4D00-8FFA-09DD2A3D383F}" destId="{644C1535-9DBC-4D94-BCB8-615EFEE553E8}" srcOrd="1" destOrd="0" parTransId="{30BB59B6-8873-45A1-B250-A310C19FD90E}" sibTransId="{D50FD4B7-A957-4628-BADF-112948957C74}"/>
    <dgm:cxn modelId="{711C4990-CFFF-48B6-96F6-72F8275EAFAF}" srcId="{1C962D99-0E8E-4D00-8FFA-09DD2A3D383F}" destId="{16485A74-670D-43D8-A48C-18E13BFD5E01}" srcOrd="3" destOrd="0" parTransId="{CC0D340F-5B41-4FBF-BDEB-F35819708E5D}" sibTransId="{8B31E048-F951-457C-A113-2A23974C5D0C}"/>
    <dgm:cxn modelId="{5F3AD2B2-2CA1-4668-A96B-771B2BE3A13C}" srcId="{1C962D99-0E8E-4D00-8FFA-09DD2A3D383F}" destId="{1B0C2F6B-5D54-4608-B004-B60EC62E31BE}" srcOrd="0" destOrd="0" parTransId="{D890171A-FCE2-4FF2-9BD2-8AD50ACBF550}" sibTransId="{14C46EEB-1ACB-4A65-B2B7-78AA5D9A1CD1}"/>
    <dgm:cxn modelId="{7ECCF03F-8879-4944-9643-96632E279B37}" type="presOf" srcId="{F83BEEDC-BC99-4BF7-A82F-5007ABEFE9AC}" destId="{9BB0BF15-49DB-4B06-B835-8DDB3A1D449B}" srcOrd="0" destOrd="0" presId="urn:microsoft.com/office/officeart/2005/8/layout/list1"/>
    <dgm:cxn modelId="{F12FD30B-1C21-4F18-877A-1D1889080AF1}" srcId="{1B0C2F6B-5D54-4608-B004-B60EC62E31BE}" destId="{D026D599-8615-422B-8100-A6AE1B9D2DB9}" srcOrd="0" destOrd="0" parTransId="{896BCA20-4392-41A2-9297-C064B5DE66F4}" sibTransId="{E14DDBC4-5392-4F30-B17E-70AFB3112F36}"/>
    <dgm:cxn modelId="{5052AEBA-13F4-4CA2-9863-70EA0277A98A}" type="presOf" srcId="{1C962D99-0E8E-4D00-8FFA-09DD2A3D383F}" destId="{9CA0D138-61F5-436C-9B1E-0C57C03FE02E}" srcOrd="0" destOrd="0" presId="urn:microsoft.com/office/officeart/2005/8/layout/list1"/>
    <dgm:cxn modelId="{58A0291D-0D34-4EA9-9DF3-DF24ADC695EE}" type="presOf" srcId="{1B0C2F6B-5D54-4608-B004-B60EC62E31BE}" destId="{94E56705-5570-4D27-A65A-99E4EBE5342C}" srcOrd="0" destOrd="0" presId="urn:microsoft.com/office/officeart/2005/8/layout/list1"/>
    <dgm:cxn modelId="{A90281CF-7676-443B-A5F9-C80D1D217C5E}" type="presParOf" srcId="{9CA0D138-61F5-436C-9B1E-0C57C03FE02E}" destId="{B07A716A-0F63-4728-A506-FC0149C58B44}" srcOrd="0" destOrd="0" presId="urn:microsoft.com/office/officeart/2005/8/layout/list1"/>
    <dgm:cxn modelId="{6C892DE8-3720-404B-97EF-7E825AAD3A7A}" type="presParOf" srcId="{B07A716A-0F63-4728-A506-FC0149C58B44}" destId="{94E56705-5570-4D27-A65A-99E4EBE5342C}" srcOrd="0" destOrd="0" presId="urn:microsoft.com/office/officeart/2005/8/layout/list1"/>
    <dgm:cxn modelId="{55BAC224-4532-40FB-A73B-A6B7ED6D5839}" type="presParOf" srcId="{B07A716A-0F63-4728-A506-FC0149C58B44}" destId="{0B01C072-CD42-4B5F-964B-831F2098AE66}" srcOrd="1" destOrd="0" presId="urn:microsoft.com/office/officeart/2005/8/layout/list1"/>
    <dgm:cxn modelId="{33786F9C-F35F-4946-9979-3AF0E0752CBE}" type="presParOf" srcId="{9CA0D138-61F5-436C-9B1E-0C57C03FE02E}" destId="{95DED284-51B0-4820-A524-2DB54B63A36E}" srcOrd="1" destOrd="0" presId="urn:microsoft.com/office/officeart/2005/8/layout/list1"/>
    <dgm:cxn modelId="{C91BA118-080A-43E5-80DF-D95494BDBFE0}" type="presParOf" srcId="{9CA0D138-61F5-436C-9B1E-0C57C03FE02E}" destId="{9A387072-FEF3-4656-8377-8F48C91A8C76}" srcOrd="2" destOrd="0" presId="urn:microsoft.com/office/officeart/2005/8/layout/list1"/>
    <dgm:cxn modelId="{DC8A557B-0583-4942-9A7F-0BA736E27711}" type="presParOf" srcId="{9CA0D138-61F5-436C-9B1E-0C57C03FE02E}" destId="{61D85349-3008-4600-A34C-7FBF783CACC3}" srcOrd="3" destOrd="0" presId="urn:microsoft.com/office/officeart/2005/8/layout/list1"/>
    <dgm:cxn modelId="{DB2E3A68-41D7-4F67-BE4C-6F983B97F9F7}" type="presParOf" srcId="{9CA0D138-61F5-436C-9B1E-0C57C03FE02E}" destId="{CF442B6E-6996-4A50-9E47-3C39F3297E83}" srcOrd="4" destOrd="0" presId="urn:microsoft.com/office/officeart/2005/8/layout/list1"/>
    <dgm:cxn modelId="{5772049A-865E-4A19-ABA0-32055AFEF20D}" type="presParOf" srcId="{CF442B6E-6996-4A50-9E47-3C39F3297E83}" destId="{4BDA602B-1067-4E06-B4FD-168F1F9318E0}" srcOrd="0" destOrd="0" presId="urn:microsoft.com/office/officeart/2005/8/layout/list1"/>
    <dgm:cxn modelId="{F4F99323-28A4-408F-BFA8-F8AEA8803C12}" type="presParOf" srcId="{CF442B6E-6996-4A50-9E47-3C39F3297E83}" destId="{66BD0D0D-8B91-4536-882A-0149B2B9D95F}" srcOrd="1" destOrd="0" presId="urn:microsoft.com/office/officeart/2005/8/layout/list1"/>
    <dgm:cxn modelId="{8209FF47-EA48-4F18-92C5-E006BE549995}" type="presParOf" srcId="{9CA0D138-61F5-436C-9B1E-0C57C03FE02E}" destId="{6C6F240B-E44E-4799-8527-7F64D96751EA}" srcOrd="5" destOrd="0" presId="urn:microsoft.com/office/officeart/2005/8/layout/list1"/>
    <dgm:cxn modelId="{E457C120-B645-4E10-9086-539527345F83}" type="presParOf" srcId="{9CA0D138-61F5-436C-9B1E-0C57C03FE02E}" destId="{FC359EA4-6781-43A6-A9EF-25810DE89C6F}" srcOrd="6" destOrd="0" presId="urn:microsoft.com/office/officeart/2005/8/layout/list1"/>
    <dgm:cxn modelId="{1F156A9D-ACBF-4294-A6CD-FB464EAE18C5}" type="presParOf" srcId="{9CA0D138-61F5-436C-9B1E-0C57C03FE02E}" destId="{7FCA9E75-B050-4BE4-82FA-8C153A8C7281}" srcOrd="7" destOrd="0" presId="urn:microsoft.com/office/officeart/2005/8/layout/list1"/>
    <dgm:cxn modelId="{D27E583C-70F4-49F6-8FD9-3C195C6F29F2}" type="presParOf" srcId="{9CA0D138-61F5-436C-9B1E-0C57C03FE02E}" destId="{FD059789-6200-46CB-BED0-C9084C74841A}" srcOrd="8" destOrd="0" presId="urn:microsoft.com/office/officeart/2005/8/layout/list1"/>
    <dgm:cxn modelId="{985DAD29-7C1F-4AD3-B3FC-F3C89089FC4C}" type="presParOf" srcId="{FD059789-6200-46CB-BED0-C9084C74841A}" destId="{A49132EB-5269-4B99-BB29-566D418F828E}" srcOrd="0" destOrd="0" presId="urn:microsoft.com/office/officeart/2005/8/layout/list1"/>
    <dgm:cxn modelId="{1FD08C54-786D-45BF-B856-337310EDBDA4}" type="presParOf" srcId="{FD059789-6200-46CB-BED0-C9084C74841A}" destId="{B5A31355-4818-423A-93CA-DA0596D5CABD}" srcOrd="1" destOrd="0" presId="urn:microsoft.com/office/officeart/2005/8/layout/list1"/>
    <dgm:cxn modelId="{C8DAD97D-A60E-43B2-9FFA-625919A55B82}" type="presParOf" srcId="{9CA0D138-61F5-436C-9B1E-0C57C03FE02E}" destId="{BED5F93B-4505-4D74-8F0B-E2B1A6A1324F}" srcOrd="9" destOrd="0" presId="urn:microsoft.com/office/officeart/2005/8/layout/list1"/>
    <dgm:cxn modelId="{D3C25909-C6DF-4587-B789-8AFC36EF473F}" type="presParOf" srcId="{9CA0D138-61F5-436C-9B1E-0C57C03FE02E}" destId="{9BB0BF15-49DB-4B06-B835-8DDB3A1D449B}" srcOrd="10" destOrd="0" presId="urn:microsoft.com/office/officeart/2005/8/layout/list1"/>
    <dgm:cxn modelId="{6764025F-E66C-4824-9DFF-55707751FDA8}" type="presParOf" srcId="{9CA0D138-61F5-436C-9B1E-0C57C03FE02E}" destId="{F0EA3356-84A7-41F9-9078-EA38D3B71EEE}" srcOrd="11" destOrd="0" presId="urn:microsoft.com/office/officeart/2005/8/layout/list1"/>
    <dgm:cxn modelId="{DD96ED9C-3B73-4AAE-8F67-CDA2617F8D0C}" type="presParOf" srcId="{9CA0D138-61F5-436C-9B1E-0C57C03FE02E}" destId="{B80986A8-15CF-4020-B790-6F2A856CC41B}" srcOrd="12" destOrd="0" presId="urn:microsoft.com/office/officeart/2005/8/layout/list1"/>
    <dgm:cxn modelId="{6E0770F2-0201-42F0-A69E-43207B6BAA60}" type="presParOf" srcId="{B80986A8-15CF-4020-B790-6F2A856CC41B}" destId="{319AF9D7-96DB-4B4D-8F75-06DB5AAC87D4}" srcOrd="0" destOrd="0" presId="urn:microsoft.com/office/officeart/2005/8/layout/list1"/>
    <dgm:cxn modelId="{5CB0E7CF-E17F-4226-A5F2-9F322535B060}" type="presParOf" srcId="{B80986A8-15CF-4020-B790-6F2A856CC41B}" destId="{0A1C0FEB-6609-4546-9854-FD9405E41A38}" srcOrd="1" destOrd="0" presId="urn:microsoft.com/office/officeart/2005/8/layout/list1"/>
    <dgm:cxn modelId="{8A9AB9B3-A37C-4A02-9209-552204C8427C}" type="presParOf" srcId="{9CA0D138-61F5-436C-9B1E-0C57C03FE02E}" destId="{9B3BF29A-B3D0-4E2A-A849-BA1CC5B578C4}" srcOrd="13" destOrd="0" presId="urn:microsoft.com/office/officeart/2005/8/layout/list1"/>
    <dgm:cxn modelId="{1384D0B5-7E8B-4443-AD0B-34DDD13C160C}" type="presParOf" srcId="{9CA0D138-61F5-436C-9B1E-0C57C03FE02E}" destId="{B0B99831-5DBA-48F4-8888-69B681C77D1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87072-FEF3-4656-8377-8F48C91A8C76}">
      <dsp:nvSpPr>
        <dsp:cNvPr id="0" name=""/>
        <dsp:cNvSpPr/>
      </dsp:nvSpPr>
      <dsp:spPr>
        <a:xfrm>
          <a:off x="0" y="315238"/>
          <a:ext cx="8229599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312420" rIns="180000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Сохраняет потенциал роста благодаря внутреннему спросу, падению импорта продовольствия, государственной поддержке </a:t>
          </a:r>
          <a:r>
            <a:rPr lang="ru-RU" sz="1400" kern="1200" dirty="0" err="1" smtClean="0">
              <a:latin typeface="Arial Narrow" panose="020B0606020202030204" pitchFamily="34" charset="0"/>
            </a:rPr>
            <a:t>импортозамещения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315238"/>
        <a:ext cx="8229599" cy="779625"/>
      </dsp:txXfrm>
    </dsp:sp>
    <dsp:sp modelId="{0B01C072-CD42-4B5F-964B-831F2098AE66}">
      <dsp:nvSpPr>
        <dsp:cNvPr id="0" name=""/>
        <dsp:cNvSpPr/>
      </dsp:nvSpPr>
      <dsp:spPr>
        <a:xfrm>
          <a:off x="411480" y="93838"/>
          <a:ext cx="4680008" cy="442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6600"/>
              </a:solidFill>
              <a:latin typeface="Arial Narrow" panose="020B0606020202030204" pitchFamily="34" charset="0"/>
            </a:rPr>
            <a:t>ПИЩЕВАЯ ПРОМЫШЛЕННОСТЬ </a:t>
          </a:r>
          <a:endParaRPr lang="ru-RU" sz="1600" b="1" kern="1200" dirty="0">
            <a:solidFill>
              <a:srgbClr val="FF6600"/>
            </a:solidFill>
            <a:latin typeface="Arial Narrow" panose="020B0606020202030204" pitchFamily="34" charset="0"/>
          </a:endParaRPr>
        </a:p>
      </dsp:txBody>
      <dsp:txXfrm>
        <a:off x="433096" y="115454"/>
        <a:ext cx="4636776" cy="399568"/>
      </dsp:txXfrm>
    </dsp:sp>
    <dsp:sp modelId="{FC359EA4-6781-43A6-A9EF-25810DE89C6F}">
      <dsp:nvSpPr>
        <dsp:cNvPr id="0" name=""/>
        <dsp:cNvSpPr/>
      </dsp:nvSpPr>
      <dsp:spPr>
        <a:xfrm>
          <a:off x="0" y="1397263"/>
          <a:ext cx="8229599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312420" rIns="180000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Имеет хороший запас прочности, опираясь на экспорт даже при возможных ограничениях внутреннего спроса. Однако замедление процессов реорганизации, падение числа вакансий может свидетельствовать о менее оптимистической оценке руководителями компаний ближайших перспектив развития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1397263"/>
        <a:ext cx="8229599" cy="968625"/>
      </dsp:txXfrm>
    </dsp:sp>
    <dsp:sp modelId="{66BD0D0D-8B91-4536-882A-0149B2B9D95F}">
      <dsp:nvSpPr>
        <dsp:cNvPr id="0" name=""/>
        <dsp:cNvSpPr/>
      </dsp:nvSpPr>
      <dsp:spPr>
        <a:xfrm>
          <a:off x="411480" y="1175863"/>
          <a:ext cx="4680008" cy="442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6600"/>
              </a:solidFill>
              <a:latin typeface="Arial Narrow" panose="020B0606020202030204" pitchFamily="34" charset="0"/>
            </a:rPr>
            <a:t>ХИМИЧЕСКАЯ ПРОМЫШЛЕННОСТЬ </a:t>
          </a:r>
          <a:endParaRPr lang="ru-RU" sz="1600" b="1" kern="1200" dirty="0">
            <a:solidFill>
              <a:srgbClr val="FF6600"/>
            </a:solidFill>
            <a:latin typeface="Arial Narrow" panose="020B0606020202030204" pitchFamily="34" charset="0"/>
          </a:endParaRPr>
        </a:p>
      </dsp:txBody>
      <dsp:txXfrm>
        <a:off x="433096" y="1197479"/>
        <a:ext cx="4636776" cy="399568"/>
      </dsp:txXfrm>
    </dsp:sp>
    <dsp:sp modelId="{9BB0BF15-49DB-4B06-B835-8DDB3A1D449B}">
      <dsp:nvSpPr>
        <dsp:cNvPr id="0" name=""/>
        <dsp:cNvSpPr/>
      </dsp:nvSpPr>
      <dsp:spPr>
        <a:xfrm>
          <a:off x="0" y="2668288"/>
          <a:ext cx="8229599" cy="1157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312420" rIns="180000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Хорошие финансовые результаты  в 1 квартале 2015 года в значительной степени обусловлены эффектом девальвации: даже падение стоимостного объема экспорта позволило увеличить выручку в рублях более, чем в 1,5 раза. В этих условиях ставка может делаться на наращивание </a:t>
          </a:r>
          <a:r>
            <a:rPr lang="ru-RU" sz="1400" kern="1200" dirty="0" smtClean="0">
              <a:latin typeface="Arial Narrow" panose="020B0606020202030204" pitchFamily="34" charset="0"/>
            </a:rPr>
            <a:t>экспорта </a:t>
          </a:r>
          <a:r>
            <a:rPr lang="ru-RU" sz="1400" kern="1200" dirty="0" smtClean="0">
              <a:latin typeface="Arial Narrow" panose="020B0606020202030204" pitchFamily="34" charset="0"/>
            </a:rPr>
            <a:t>и повышение цен на внутреннем рынке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2668288"/>
        <a:ext cx="8229599" cy="1157625"/>
      </dsp:txXfrm>
    </dsp:sp>
    <dsp:sp modelId="{B5A31355-4818-423A-93CA-DA0596D5CABD}">
      <dsp:nvSpPr>
        <dsp:cNvPr id="0" name=""/>
        <dsp:cNvSpPr/>
      </dsp:nvSpPr>
      <dsp:spPr>
        <a:xfrm>
          <a:off x="411480" y="2446889"/>
          <a:ext cx="4680008" cy="442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6600"/>
              </a:solidFill>
              <a:latin typeface="Arial Narrow" panose="020B0606020202030204" pitchFamily="34" charset="0"/>
            </a:rPr>
            <a:t>ЦЕЛЛЮЛОЗНО-БУМАЖНАЯ ПРОМЫШЛЕННОСТЬ </a:t>
          </a:r>
          <a:endParaRPr lang="ru-RU" sz="1600" b="1" kern="1200" dirty="0">
            <a:solidFill>
              <a:srgbClr val="FF6600"/>
            </a:solidFill>
            <a:latin typeface="Arial Narrow" panose="020B0606020202030204" pitchFamily="34" charset="0"/>
          </a:endParaRPr>
        </a:p>
      </dsp:txBody>
      <dsp:txXfrm>
        <a:off x="433096" y="2468505"/>
        <a:ext cx="4636776" cy="399568"/>
      </dsp:txXfrm>
    </dsp:sp>
    <dsp:sp modelId="{B0B99831-5DBA-48F4-8888-69B681C77D14}">
      <dsp:nvSpPr>
        <dsp:cNvPr id="0" name=""/>
        <dsp:cNvSpPr/>
      </dsp:nvSpPr>
      <dsp:spPr>
        <a:xfrm>
          <a:off x="0" y="4128314"/>
          <a:ext cx="8229599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312420" rIns="180000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Не имея экспортной составляющей, сумело пока адаптироваться к кризису за счет переключения на получение доходов от других видов </a:t>
          </a:r>
          <a:r>
            <a:rPr lang="ru-RU" sz="1400" kern="1200" dirty="0" smtClean="0">
              <a:latin typeface="Arial Narrow" panose="020B0606020202030204" pitchFamily="34" charset="0"/>
            </a:rPr>
            <a:t>бизнеса и оптимизации. </a:t>
          </a:r>
          <a:r>
            <a:rPr lang="ru-RU" sz="1400" kern="1200" dirty="0" smtClean="0">
              <a:latin typeface="Arial Narrow" panose="020B0606020202030204" pitchFamily="34" charset="0"/>
            </a:rPr>
            <a:t>Поддержать основной бизнес сектора может и большое количество </a:t>
          </a:r>
          <a:r>
            <a:rPr lang="ru-RU" sz="1400" kern="1200" dirty="0" err="1" smtClean="0">
              <a:latin typeface="Arial Narrow" panose="020B0606020202030204" pitchFamily="34" charset="0"/>
            </a:rPr>
            <a:t>госконтрактов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4128314"/>
        <a:ext cx="8229599" cy="968625"/>
      </dsp:txXfrm>
    </dsp:sp>
    <dsp:sp modelId="{0A1C0FEB-6609-4546-9854-FD9405E41A38}">
      <dsp:nvSpPr>
        <dsp:cNvPr id="0" name=""/>
        <dsp:cNvSpPr/>
      </dsp:nvSpPr>
      <dsp:spPr>
        <a:xfrm>
          <a:off x="411480" y="3906914"/>
          <a:ext cx="4680008" cy="442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6600"/>
              </a:solidFill>
              <a:latin typeface="Arial Narrow" panose="020B0606020202030204" pitchFamily="34" charset="0"/>
            </a:rPr>
            <a:t>СТРОИТЕЛЬСТВО</a:t>
          </a:r>
          <a:endParaRPr lang="ru-RU" sz="1600" b="1" kern="1200" dirty="0">
            <a:solidFill>
              <a:srgbClr val="FF6600"/>
            </a:solidFill>
            <a:latin typeface="Arial Narrow" panose="020B0606020202030204" pitchFamily="34" charset="0"/>
          </a:endParaRPr>
        </a:p>
      </dsp:txBody>
      <dsp:txXfrm>
        <a:off x="433096" y="3928530"/>
        <a:ext cx="4636776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E8BB7-B576-4374-81F4-62A0CDCA9226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EBBD-E779-46EB-9EC6-662136E74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4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5EBBD-E779-46EB-9EC6-662136E749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1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096000"/>
          </a:xfrm>
          <a:prstGeom prst="rect">
            <a:avLst/>
          </a:prstGeom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734839"/>
            <a:ext cx="7772400" cy="1470025"/>
          </a:xfrm>
        </p:spPr>
        <p:txBody>
          <a:bodyPr anchor="b" anchorCtr="0">
            <a:normAutofit/>
          </a:bodyPr>
          <a:lstStyle>
            <a:lvl1pPr>
              <a:defRPr sz="4000" b="1" spc="2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00" y="4005064"/>
            <a:ext cx="7772400" cy="17526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800" b="1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0" y="6300000"/>
            <a:ext cx="1198435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15"/>
          <p:cNvSpPr txBox="1">
            <a:spLocks noChangeArrowheads="1"/>
          </p:cNvSpPr>
          <p:nvPr userDrawn="1"/>
        </p:nvSpPr>
        <p:spPr bwMode="auto">
          <a:xfrm>
            <a:off x="1475656" y="6300000"/>
            <a:ext cx="374441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1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</a:rPr>
              <a:t>МЕЖДУНАРОДНАЯ ИНФОРМАЦИОННАЯ ГРУППА</a:t>
            </a:r>
            <a:r>
              <a:rPr lang="en-US" sz="11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</a:rPr>
              <a:t>  </a:t>
            </a:r>
            <a:r>
              <a:rPr lang="en-US" sz="11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  <a:sym typeface="Wingdings 3" pitchFamily="18" charset="2"/>
              </a:rPr>
              <a:t></a:t>
            </a:r>
          </a:p>
        </p:txBody>
      </p:sp>
    </p:spTree>
    <p:extLst>
      <p:ext uri="{BB962C8B-B14F-4D97-AF65-F5344CB8AC3E}">
        <p14:creationId xmlns:p14="http://schemas.microsoft.com/office/powerpoint/2010/main" val="72728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3128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128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1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8600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8600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9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3128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128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3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80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6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0"/>
          </p:nvPr>
        </p:nvSpPr>
        <p:spPr>
          <a:xfrm>
            <a:off x="457200" y="180000"/>
            <a:ext cx="8229600" cy="144000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1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5202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Объект 2"/>
          <p:cNvSpPr>
            <a:spLocks noGrp="1"/>
          </p:cNvSpPr>
          <p:nvPr>
            <p:ph idx="10"/>
          </p:nvPr>
        </p:nvSpPr>
        <p:spPr>
          <a:xfrm>
            <a:off x="457200" y="4005064"/>
            <a:ext cx="8229600" cy="241175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1"/>
          </p:nvPr>
        </p:nvSpPr>
        <p:spPr>
          <a:xfrm>
            <a:off x="457200" y="180000"/>
            <a:ext cx="8229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idx="12"/>
          </p:nvPr>
        </p:nvSpPr>
        <p:spPr>
          <a:xfrm>
            <a:off x="457200" y="3365302"/>
            <a:ext cx="8229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spc="100" baseline="0">
                <a:solidFill>
                  <a:srgbClr val="FF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9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0000"/>
            <a:ext cx="8229600" cy="612932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41061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2075830"/>
          </a:xfrm>
        </p:spPr>
        <p:txBody>
          <a:bodyPr anchor="t" anchorCtr="0">
            <a:normAutofit/>
          </a:bodyPr>
          <a:lstStyle>
            <a:lvl1pPr algn="l">
              <a:defRPr sz="2400" b="1" spc="1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62136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941167"/>
            <a:ext cx="3008313" cy="1544731"/>
          </a:xfrm>
        </p:spPr>
        <p:txBody>
          <a:bodyPr/>
          <a:lstStyle>
            <a:lvl1pPr marL="0" indent="0">
              <a:buNone/>
              <a:defRPr sz="1400" spc="1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4427984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800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0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39" y="1"/>
            <a:ext cx="3454801" cy="68853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00"/>
            <a:ext cx="5111750" cy="62136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20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 anchor="t" anchorCtr="0">
            <a:normAutofit/>
          </a:bodyPr>
          <a:lstStyle>
            <a:lvl1pPr algn="l">
              <a:defRPr sz="2400" b="1" spc="100" baseline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62136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0889"/>
            <a:ext cx="3008313" cy="4065010"/>
          </a:xfrm>
        </p:spPr>
        <p:txBody>
          <a:bodyPr anchor="b" anchorCtr="0"/>
          <a:lstStyle>
            <a:lvl1pPr marL="0" indent="0">
              <a:buNone/>
              <a:defRPr sz="1400" spc="1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4224714"/>
          </a:xfrm>
          <a:prstGeom prst="rect">
            <a:avLst/>
          </a:prstGeom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25145"/>
            <a:ext cx="7772400" cy="1584176"/>
          </a:xfrm>
        </p:spPr>
        <p:txBody>
          <a:bodyPr anchor="t">
            <a:normAutofit/>
          </a:bodyPr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2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41061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03848" y="1418853"/>
            <a:ext cx="5290865" cy="3234283"/>
          </a:xfr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3887" y="4737125"/>
            <a:ext cx="4930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552" y="6525344"/>
            <a:ext cx="838905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15"/>
          <p:cNvSpPr txBox="1">
            <a:spLocks noChangeArrowheads="1"/>
          </p:cNvSpPr>
          <p:nvPr userDrawn="1"/>
        </p:nvSpPr>
        <p:spPr bwMode="auto">
          <a:xfrm>
            <a:off x="4427984" y="6526800"/>
            <a:ext cx="374441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0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</a:rPr>
              <a:t>МЕЖДУНАРОДНАЯ ИНФОРМАЦИОННАЯ ГРУППА</a:t>
            </a:r>
            <a:r>
              <a:rPr lang="en-US" sz="10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</a:rPr>
              <a:t>  </a:t>
            </a:r>
            <a:r>
              <a:rPr lang="en-US" sz="10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Vrinda" panose="020B0502040204020203" pitchFamily="34" charset="0"/>
                <a:sym typeface="Wingdings 3" pitchFamily="18" charset="2"/>
              </a:rPr>
              <a:t></a:t>
            </a:r>
          </a:p>
        </p:txBody>
      </p:sp>
    </p:spTree>
    <p:extLst>
      <p:ext uri="{BB962C8B-B14F-4D97-AF65-F5344CB8AC3E}">
        <p14:creationId xmlns:p14="http://schemas.microsoft.com/office/powerpoint/2010/main" val="397744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39" y="1"/>
            <a:ext cx="3454801" cy="6885384"/>
          </a:xfrm>
          <a:prstGeom prst="rect">
            <a:avLst/>
          </a:prstGeom>
        </p:spPr>
      </p:pic>
      <p:sp>
        <p:nvSpPr>
          <p:cNvPr id="12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5220000" cy="486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7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6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7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68478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0"/>
          </p:nvPr>
        </p:nvSpPr>
        <p:spPr>
          <a:xfrm>
            <a:off x="457200" y="3428999"/>
            <a:ext cx="8229600" cy="303119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24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68478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0"/>
          </p:nvPr>
        </p:nvSpPr>
        <p:spPr>
          <a:xfrm>
            <a:off x="457200" y="3428999"/>
            <a:ext cx="8229600" cy="303119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06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8600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8600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4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3394720" cy="48600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95936" y="1600199"/>
            <a:ext cx="4690864" cy="2404865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3"/>
          <p:cNvSpPr>
            <a:spLocks noGrp="1"/>
          </p:cNvSpPr>
          <p:nvPr>
            <p:ph sz="half" idx="10"/>
          </p:nvPr>
        </p:nvSpPr>
        <p:spPr>
          <a:xfrm>
            <a:off x="3995936" y="4048471"/>
            <a:ext cx="4690264" cy="2404865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Rectangle 15"/>
          <p:cNvSpPr>
            <a:spLocks noChangeArrowheads="1"/>
          </p:cNvSpPr>
          <p:nvPr userDrawn="1"/>
        </p:nvSpPr>
        <p:spPr bwMode="auto">
          <a:xfrm rot="5400000">
            <a:off x="4553743" y="-3249489"/>
            <a:ext cx="36513" cy="9144000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100000">
                <a:schemeClr val="bg1">
                  <a:lumMod val="6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1331640" y="6562800"/>
            <a:ext cx="4968552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ПРОФЕССИОНАЛЬНОГО РЫНКА КОМПАНИЙ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0" kern="0" spc="100" baseline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 pitchFamily="18" charset="2"/>
              </a:rPr>
              <a:t>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7368"/>
            <a:ext cx="908517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3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67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0" r:id="rId3"/>
    <p:sldLayoutId id="2147483650" r:id="rId4"/>
    <p:sldLayoutId id="2147483672" r:id="rId5"/>
    <p:sldLayoutId id="2147483664" r:id="rId6"/>
    <p:sldLayoutId id="2147483665" r:id="rId7"/>
    <p:sldLayoutId id="2147483652" r:id="rId8"/>
    <p:sldLayoutId id="2147483669" r:id="rId9"/>
    <p:sldLayoutId id="2147483653" r:id="rId10"/>
    <p:sldLayoutId id="2147483658" r:id="rId11"/>
    <p:sldLayoutId id="2147483659" r:id="rId12"/>
    <p:sldLayoutId id="2147483654" r:id="rId13"/>
    <p:sldLayoutId id="2147483668" r:id="rId14"/>
    <p:sldLayoutId id="2147483655" r:id="rId15"/>
    <p:sldLayoutId id="2147483666" r:id="rId16"/>
    <p:sldLayoutId id="2147483656" r:id="rId17"/>
    <p:sldLayoutId id="2147483671" r:id="rId18"/>
    <p:sldLayoutId id="2147483662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 spc="150" baseline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6666"/>
        </a:buClr>
        <a:buFont typeface="Wingdings 3" panose="05040102010807070707" pitchFamily="18" charset="2"/>
        <a:buChar char=""/>
        <a:defRPr sz="1800" kern="1200">
          <a:solidFill>
            <a:schemeClr val="tx1"/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Clr>
          <a:srgbClr val="006666"/>
        </a:buClr>
        <a:buFont typeface="Wingdings 3" panose="05040102010807070707" pitchFamily="18" charset="2"/>
        <a:buChar char=""/>
        <a:defRPr sz="1600" kern="1200">
          <a:solidFill>
            <a:schemeClr val="tx1"/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Clr>
          <a:srgbClr val="006666"/>
        </a:buClr>
        <a:buFont typeface="Wingdings 3" panose="05040102010807070707" pitchFamily="18" charset="2"/>
        <a:buChar char=""/>
        <a:defRPr sz="1400" kern="1200">
          <a:solidFill>
            <a:schemeClr val="tx1"/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Clr>
          <a:srgbClr val="006666"/>
        </a:buClr>
        <a:buFont typeface="Wingdings 3" panose="05040102010807070707" pitchFamily="18" charset="2"/>
        <a:buChar char=""/>
        <a:defRPr sz="1200" kern="1200">
          <a:solidFill>
            <a:schemeClr val="tx1"/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Clr>
          <a:srgbClr val="006666"/>
        </a:buClr>
        <a:buFont typeface="Wingdings 3" panose="05040102010807070707" pitchFamily="18" charset="2"/>
        <a:buChar char=""/>
        <a:defRPr sz="1100" kern="1200">
          <a:solidFill>
            <a:schemeClr val="tx1"/>
          </a:solidFill>
          <a:latin typeface="Arial Narrow" panose="020B060602020203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МИКРОЭКОНОМИКА: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ситуация сложная, но </a:t>
            </a:r>
            <a:r>
              <a:rPr lang="ru-RU" dirty="0" smtClean="0"/>
              <a:t>компании адаптируются к новым условиям, </a:t>
            </a:r>
            <a:r>
              <a:rPr lang="ru-RU" dirty="0" smtClean="0"/>
              <a:t>показывают данные системы СПАРК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3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 сумел сохранить прибыльность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Несмотря на разнонаправленную динамику физических объемов производства, </a:t>
            </a:r>
            <a:r>
              <a:rPr lang="ru-RU" dirty="0" smtClean="0"/>
              <a:t>компании в выбранных секторах </a:t>
            </a:r>
            <a:r>
              <a:rPr lang="ru-RU" dirty="0"/>
              <a:t>экономики сохранили </a:t>
            </a:r>
            <a:r>
              <a:rPr lang="ru-RU" dirty="0" smtClean="0"/>
              <a:t>в среднем положительную </a:t>
            </a:r>
            <a:r>
              <a:rPr lang="ru-RU" dirty="0"/>
              <a:t>рентабельность по основному бизнесу и чистой </a:t>
            </a:r>
            <a:r>
              <a:rPr lang="ru-RU" dirty="0" smtClean="0"/>
              <a:t>прибыли</a:t>
            </a:r>
            <a:endParaRPr lang="ru-RU" dirty="0"/>
          </a:p>
          <a:p>
            <a:pPr algn="just"/>
            <a:r>
              <a:rPr lang="ru-RU" dirty="0"/>
              <a:t>В наиболее трудном положении оказалось строительство, которое столкнулось с падением выручки и прибыли от продаж (основной бизнес</a:t>
            </a:r>
            <a:r>
              <a:rPr lang="ru-RU" dirty="0" smtClean="0"/>
              <a:t>). </a:t>
            </a:r>
            <a:r>
              <a:rPr lang="ru-RU" dirty="0"/>
              <a:t>Определяющее влияние на показатели сектора оказали финансовые результаты строительных компаний, занятых в жилищном строительстве. Без учета этих компаний рентабельность по прибыли от продаж и чистой прибыли составила бы 1,4% и 2,7% </a:t>
            </a:r>
            <a:r>
              <a:rPr lang="ru-RU" dirty="0" smtClean="0"/>
              <a:t>соответственно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9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Компании продолжают искать сотрудников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87175"/>
              </p:ext>
            </p:extLst>
          </p:nvPr>
        </p:nvGraphicFramePr>
        <p:xfrm>
          <a:off x="457201" y="1988842"/>
          <a:ext cx="5410944" cy="259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7"/>
                <a:gridCol w="1224136"/>
                <a:gridCol w="1800201"/>
              </a:tblGrid>
              <a:tr h="714613"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 кв. 2015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Темпы прироста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к 4 кв. 2014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694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Пищевая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435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-18,5%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4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Химическая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888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-20,2%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4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Целлюлозно-бумажная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241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-19,4%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4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Строительство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1,7%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57200" y="4221089"/>
            <a:ext cx="8229600" cy="2239110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endParaRPr lang="ru-RU" dirty="0" smtClean="0"/>
          </a:p>
          <a:p>
            <a:pPr algn="just">
              <a:spcBef>
                <a:spcPts val="1800"/>
              </a:spcBef>
            </a:pPr>
            <a:r>
              <a:rPr lang="ru-RU" dirty="0" smtClean="0"/>
              <a:t>В </a:t>
            </a:r>
            <a:r>
              <a:rPr lang="ru-RU" dirty="0"/>
              <a:t>1 кв. 2015 г. растущие сектора заметно опережали неблагоприятные отрасли по числу вакансий. </a:t>
            </a:r>
            <a:endParaRPr lang="ru-RU" dirty="0" smtClean="0"/>
          </a:p>
          <a:p>
            <a:pPr algn="just">
              <a:spcBef>
                <a:spcPts val="1800"/>
              </a:spcBef>
            </a:pPr>
            <a:r>
              <a:rPr lang="ru-RU" dirty="0" smtClean="0"/>
              <a:t>Строительство</a:t>
            </a:r>
            <a:r>
              <a:rPr lang="ru-RU" dirty="0"/>
              <a:t>, несмотря на трудности, </a:t>
            </a:r>
            <a:r>
              <a:rPr lang="ru-RU" dirty="0" smtClean="0"/>
              <a:t>не закрывает вакансии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57200" y="1535113"/>
            <a:ext cx="8219256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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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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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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FF6600"/>
                </a:solidFill>
              </a:rPr>
              <a:t>Количество вакансий на 1000 компаний</a:t>
            </a:r>
            <a:endParaRPr lang="ru-RU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КРАТКИЕ 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спад </a:t>
            </a:r>
            <a:r>
              <a:rPr lang="ru-RU" dirty="0"/>
              <a:t>в экономике пока не достиг дна, в то же время нынешний кризис </a:t>
            </a:r>
            <a:r>
              <a:rPr lang="ru-RU" dirty="0" smtClean="0"/>
              <a:t>пока в </a:t>
            </a:r>
            <a:r>
              <a:rPr lang="ru-RU" dirty="0"/>
              <a:t>лучшую сторону отличается от кризиса 2008 </a:t>
            </a:r>
            <a:r>
              <a:rPr lang="ru-RU" dirty="0" smtClean="0"/>
              <a:t>г, </a:t>
            </a:r>
            <a:r>
              <a:rPr lang="ru-RU" dirty="0"/>
              <a:t>свидетельствуют </a:t>
            </a:r>
            <a:r>
              <a:rPr lang="ru-RU" dirty="0" smtClean="0"/>
              <a:t>индикаторы</a:t>
            </a:r>
            <a:r>
              <a:rPr lang="ru-RU" dirty="0" smtClean="0"/>
              <a:t>, </a:t>
            </a:r>
            <a:r>
              <a:rPr lang="ru-RU" dirty="0"/>
              <a:t>которые </a:t>
            </a:r>
            <a:r>
              <a:rPr lang="ru-RU" dirty="0" smtClean="0"/>
              <a:t>не входят в стандартный набор </a:t>
            </a:r>
            <a:r>
              <a:rPr lang="ru-RU" dirty="0" smtClean="0"/>
              <a:t>данных для </a:t>
            </a:r>
            <a:r>
              <a:rPr lang="ru-RU" dirty="0" smtClean="0"/>
              <a:t>подготовки официальной </a:t>
            </a:r>
            <a:r>
              <a:rPr lang="ru-RU" dirty="0"/>
              <a:t>статистической отчетности </a:t>
            </a:r>
          </a:p>
          <a:p>
            <a:pPr algn="just"/>
            <a:r>
              <a:rPr lang="ru-RU" dirty="0" smtClean="0"/>
              <a:t>мониторинг </a:t>
            </a:r>
            <a:r>
              <a:rPr lang="ru-RU" dirty="0"/>
              <a:t>платежной дисциплины компаний показывает, что массовой волны неплатежей, как это было в конце 2008 – начале 2009 </a:t>
            </a:r>
            <a:r>
              <a:rPr lang="ru-RU" dirty="0" err="1"/>
              <a:t>гг</a:t>
            </a:r>
            <a:r>
              <a:rPr lang="ru-RU" dirty="0"/>
              <a:t>, не наблюдается</a:t>
            </a:r>
          </a:p>
          <a:p>
            <a:pPr algn="just"/>
            <a:r>
              <a:rPr lang="ru-RU" dirty="0" smtClean="0"/>
              <a:t>компании </a:t>
            </a:r>
            <a:r>
              <a:rPr lang="ru-RU" dirty="0"/>
              <a:t>продолжают нанимать сотрудников, в том числе в отраслях, которые оказались в наиболее сложной ситуации</a:t>
            </a:r>
          </a:p>
          <a:p>
            <a:pPr algn="just"/>
            <a:r>
              <a:rPr lang="ru-RU" dirty="0" smtClean="0"/>
              <a:t>разовые </a:t>
            </a:r>
            <a:r>
              <a:rPr lang="ru-RU" dirty="0"/>
              <a:t>факторы (эффект от девальвации, повышение экспортной выручки в рублях, государственные заказы, сокращение расходов) обеспечили в 1-м квартале относительно высокую прибыльность средних и крупных компаний</a:t>
            </a:r>
          </a:p>
          <a:p>
            <a:pPr algn="just"/>
            <a:r>
              <a:rPr lang="ru-RU" dirty="0" smtClean="0"/>
              <a:t>создание </a:t>
            </a:r>
            <a:r>
              <a:rPr lang="ru-RU" dirty="0"/>
              <a:t>новых компаний и ИП находится на высоком уровне, что </a:t>
            </a:r>
            <a:r>
              <a:rPr lang="ru-RU" dirty="0" smtClean="0"/>
              <a:t>можно расценивать как свидетельство сохраняющегося в предпринимательском сообществе оптимизма</a:t>
            </a:r>
            <a:endParaRPr lang="ru-RU" dirty="0"/>
          </a:p>
          <a:p>
            <a:pPr algn="just"/>
            <a:r>
              <a:rPr lang="ru-RU" dirty="0" smtClean="0"/>
              <a:t>кредитный </a:t>
            </a:r>
            <a:r>
              <a:rPr lang="ru-RU" dirty="0"/>
              <a:t>рынок постепенно восстанавливается после обвала в </a:t>
            </a:r>
            <a:r>
              <a:rPr lang="ru-RU" dirty="0" smtClean="0"/>
              <a:t>январе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2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435280" cy="1143000"/>
          </a:xfrm>
        </p:spPr>
        <p:txBody>
          <a:bodyPr/>
          <a:lstStyle/>
          <a:p>
            <a:r>
              <a:rPr lang="ru-RU" dirty="0"/>
              <a:t>Платежная дисциплина </a:t>
            </a:r>
            <a:r>
              <a:rPr lang="ru-RU" dirty="0" smtClean="0"/>
              <a:t>ухудшается</a:t>
            </a:r>
            <a:r>
              <a:rPr lang="ru-RU" dirty="0"/>
              <a:t>, но </a:t>
            </a:r>
            <a:r>
              <a:rPr lang="ru-RU" dirty="0" smtClean="0"/>
              <a:t>лучше </a:t>
            </a:r>
            <a:r>
              <a:rPr lang="ru-RU" dirty="0"/>
              <a:t>о</a:t>
            </a:r>
            <a:r>
              <a:rPr lang="ru-RU" dirty="0" smtClean="0"/>
              <a:t>жиданий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отличие от кризиса 2008 года, ухудшение ситуации происходит плавно, и пока показатели просрочки далеки от уровней конца 2008 – начала 2009 </a:t>
            </a:r>
            <a:r>
              <a:rPr lang="ru-RU" dirty="0" smtClean="0"/>
              <a:t>годов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634481956"/>
              </p:ext>
            </p:extLst>
          </p:nvPr>
        </p:nvGraphicFramePr>
        <p:xfrm>
          <a:off x="457200" y="2348880"/>
          <a:ext cx="8229600" cy="411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28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"Стартовая" активность </a:t>
            </a:r>
            <a:r>
              <a:rPr lang="ru-RU" dirty="0" smtClean="0"/>
              <a:t>предпринимателей</a:t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снижается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Число регистрируемых </a:t>
            </a:r>
            <a:r>
              <a:rPr lang="ru-RU" dirty="0" err="1"/>
              <a:t>юрлиц</a:t>
            </a:r>
            <a:r>
              <a:rPr lang="ru-RU" dirty="0"/>
              <a:t> стало меньше на 14%  по сравнению с тем же периодом 2014 </a:t>
            </a:r>
            <a:r>
              <a:rPr lang="ru-RU" dirty="0" smtClean="0"/>
              <a:t>года, </a:t>
            </a:r>
            <a:r>
              <a:rPr lang="ru-RU" dirty="0"/>
              <a:t>число регистрируемых ИП выросло. В растущих и падающих секторах - замедление процесса ликвидации компаний, при увеличении числа новых компаний в растущих отраслях. Во всех секторах создаваемых </a:t>
            </a:r>
            <a:r>
              <a:rPr lang="ru-RU" dirty="0" err="1"/>
              <a:t>юрлиц</a:t>
            </a:r>
            <a:r>
              <a:rPr lang="ru-RU" dirty="0"/>
              <a:t> больше, чем ликвидируемых.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716908258"/>
              </p:ext>
            </p:extLst>
          </p:nvPr>
        </p:nvGraphicFramePr>
        <p:xfrm>
          <a:off x="457200" y="2924944"/>
          <a:ext cx="8229600" cy="353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2040" y="530120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Источник: данные ФНС </a:t>
            </a:r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России</a:t>
            </a:r>
            <a:endParaRPr lang="ru-RU" sz="12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Кредитный рынок начал восстанавливаться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8"/>
            <a:ext cx="5220000" cy="492514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 данным Объединенного Кредитного </a:t>
            </a:r>
            <a:r>
              <a:rPr lang="ru-RU" dirty="0" smtClean="0"/>
              <a:t>Бюро, </a:t>
            </a:r>
            <a:r>
              <a:rPr lang="ru-RU" dirty="0"/>
              <a:t>после </a:t>
            </a:r>
            <a:r>
              <a:rPr lang="ru-RU" dirty="0" smtClean="0"/>
              <a:t> </a:t>
            </a:r>
            <a:r>
              <a:rPr lang="ru-RU" dirty="0"/>
              <a:t>обвала в январе, кредитный рынок </a:t>
            </a:r>
            <a:r>
              <a:rPr lang="ru-RU" dirty="0" smtClean="0"/>
              <a:t>начал восстанавливаться</a:t>
            </a:r>
            <a:r>
              <a:rPr lang="ru-RU" dirty="0"/>
              <a:t>.  Хотя в апреле банки </a:t>
            </a:r>
            <a:r>
              <a:rPr lang="ru-RU" dirty="0" smtClean="0"/>
              <a:t>выдали </a:t>
            </a:r>
            <a:r>
              <a:rPr lang="ru-RU" dirty="0"/>
              <a:t>на 54% меньше новых </a:t>
            </a:r>
            <a:r>
              <a:rPr lang="ru-RU" dirty="0" smtClean="0"/>
              <a:t>кредитов населению, </a:t>
            </a:r>
            <a:r>
              <a:rPr lang="ru-RU" dirty="0"/>
              <a:t>чем год назад, помесячная динамика сохраняет позитивный тренд: в апреле количество новых кредитов выросло на 15% по сравнению с мартом 2015 </a:t>
            </a:r>
            <a:r>
              <a:rPr lang="ru-RU" dirty="0" smtClean="0"/>
              <a:t>года</a:t>
            </a:r>
            <a:endParaRPr lang="ru-RU" dirty="0"/>
          </a:p>
          <a:p>
            <a:pPr algn="just"/>
            <a:r>
              <a:rPr lang="ru-RU" dirty="0"/>
              <a:t>Наибольший прирост по сравнению с мартом 2015 </a:t>
            </a:r>
            <a:r>
              <a:rPr lang="ru-RU" dirty="0" smtClean="0"/>
              <a:t>года наблюдается </a:t>
            </a:r>
            <a:r>
              <a:rPr lang="ru-RU" dirty="0"/>
              <a:t>в сегменте кредитных карт (+30%) и автокредитов (+27%). </a:t>
            </a:r>
          </a:p>
          <a:p>
            <a:pPr algn="just"/>
            <a:r>
              <a:rPr lang="ru-RU" dirty="0"/>
              <a:t>Вместе со снижением количества кредитов наблюдается </a:t>
            </a:r>
            <a:r>
              <a:rPr lang="ru-RU" dirty="0" smtClean="0"/>
              <a:t>уменьшение </a:t>
            </a:r>
            <a:r>
              <a:rPr lang="ru-RU" dirty="0"/>
              <a:t>их средней суммы. </a:t>
            </a:r>
            <a:r>
              <a:rPr lang="ru-RU" dirty="0" smtClean="0"/>
              <a:t>Размер </a:t>
            </a:r>
            <a:r>
              <a:rPr lang="ru-RU" dirty="0"/>
              <a:t>среднего кредита наличными </a:t>
            </a:r>
            <a:r>
              <a:rPr lang="ru-RU" dirty="0" smtClean="0"/>
              <a:t>в </a:t>
            </a:r>
            <a:r>
              <a:rPr lang="ru-RU" dirty="0"/>
              <a:t>апреле 2014 </a:t>
            </a:r>
            <a:r>
              <a:rPr lang="ru-RU" dirty="0" smtClean="0"/>
              <a:t>года </a:t>
            </a:r>
            <a:r>
              <a:rPr lang="ru-RU" dirty="0"/>
              <a:t>составлял 154 тыс. руб., а в апреле 2015 </a:t>
            </a:r>
            <a:r>
              <a:rPr lang="ru-RU" dirty="0" smtClean="0"/>
              <a:t>года </a:t>
            </a:r>
            <a:r>
              <a:rPr lang="ru-RU" dirty="0"/>
              <a:t>– 93 тыс. рублей, средний размер ипотечного кредита за год снизился с 1,649 млн руб. до 1,559 млн. </a:t>
            </a:r>
            <a:r>
              <a:rPr lang="ru-RU" dirty="0" smtClean="0"/>
              <a:t>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000"/>
            <a:ext cx="7528560" cy="611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dirty="0"/>
              <a:t>Отраслевые стратегии: </a:t>
            </a:r>
            <a:br>
              <a:rPr lang="ru-RU" dirty="0"/>
            </a:br>
            <a:r>
              <a:rPr lang="ru-RU" sz="1600" dirty="0"/>
              <a:t>анализ секторов, </a:t>
            </a:r>
            <a:r>
              <a:rPr lang="ru-RU" sz="1600" dirty="0" smtClean="0"/>
              <a:t>столкнувшихся </a:t>
            </a:r>
            <a:r>
              <a:rPr lang="ru-RU" sz="1600" dirty="0"/>
              <a:t>с </a:t>
            </a:r>
            <a:r>
              <a:rPr lang="ru-RU" sz="1600" dirty="0" smtClean="0"/>
              <a:t>разнонаправленным изменением </a:t>
            </a:r>
            <a:r>
              <a:rPr lang="ru-RU" sz="1600" dirty="0"/>
              <a:t>конъюнктуры</a:t>
            </a:r>
          </a:p>
        </p:txBody>
      </p:sp>
    </p:spTree>
    <p:extLst>
      <p:ext uri="{BB962C8B-B14F-4D97-AF65-F5344CB8AC3E}">
        <p14:creationId xmlns:p14="http://schemas.microsoft.com/office/powerpoint/2010/main" val="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372149"/>
              </p:ext>
            </p:extLst>
          </p:nvPr>
        </p:nvGraphicFramePr>
        <p:xfrm>
          <a:off x="457200" y="1268760"/>
          <a:ext cx="8229600" cy="519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0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 algn="just"/>
            <a:r>
              <a:rPr lang="ru-RU" dirty="0"/>
              <a:t>Анализ </a:t>
            </a:r>
            <a:r>
              <a:rPr lang="ru-RU" dirty="0" smtClean="0"/>
              <a:t>компаний благополучных </a:t>
            </a:r>
            <a:r>
              <a:rPr lang="ru-RU" dirty="0"/>
              <a:t>и неблагополучных отраслей показывает, что – несмотря на </a:t>
            </a:r>
            <a:r>
              <a:rPr lang="ru-RU" dirty="0" smtClean="0"/>
              <a:t> </a:t>
            </a:r>
            <a:r>
              <a:rPr lang="ru-RU" dirty="0"/>
              <a:t>изменение конъюнктуры – все сектора </a:t>
            </a:r>
            <a:r>
              <a:rPr lang="ru-RU" dirty="0" smtClean="0"/>
              <a:t> остаются </a:t>
            </a:r>
            <a:r>
              <a:rPr lang="ru-RU" dirty="0"/>
              <a:t>"на плаву"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671999"/>
              </p:ext>
            </p:extLst>
          </p:nvPr>
        </p:nvGraphicFramePr>
        <p:xfrm>
          <a:off x="457200" y="836613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1872208"/>
                <a:gridCol w="1872208"/>
                <a:gridCol w="1666528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Прирост выручки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Прирост прибыли от продаж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Прирост чистой прибыли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Пищевая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24%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80,2%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7,5 раза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Химическая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37,1%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2,7 раза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11,1 раза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Целлюлозно-бумажная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23,6%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3,4 раза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2,2 раза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Строительство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-2,2%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-63,4%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75,2%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219763194"/>
              </p:ext>
            </p:extLst>
          </p:nvPr>
        </p:nvGraphicFramePr>
        <p:xfrm>
          <a:off x="457200" y="3429000"/>
          <a:ext cx="8229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584176"/>
                <a:gridCol w="1584176"/>
                <a:gridCol w="1512168"/>
                <a:gridCol w="1378496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Рентабельность  по прибыли от продаж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Рентабельность  по чистой прибыли 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 кв. 2014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 кв. 2015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 кв. 2014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 кв. 2015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Пищевая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5,1%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7,4%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0,4%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2,3%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Химическая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19,7%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38,5%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3,2%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26,1%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Целлюлозно-бумажная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3,1%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8,5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1,4%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2,5%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Строительство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7,6%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2,3%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1,6%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6,0%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idx="1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Динамика </a:t>
            </a:r>
            <a:r>
              <a:rPr lang="ru-RU" dirty="0"/>
              <a:t>выручки, прибыли от продаж, чистой прибыли </a:t>
            </a:r>
            <a:r>
              <a:rPr lang="ru-RU" dirty="0" smtClean="0"/>
              <a:t>публичных компаний в </a:t>
            </a:r>
            <a:r>
              <a:rPr lang="ru-RU" dirty="0"/>
              <a:t>1 кв. 2015 </a:t>
            </a:r>
            <a:r>
              <a:rPr lang="ru-RU" dirty="0" smtClean="0"/>
              <a:t>года </a:t>
            </a:r>
            <a:r>
              <a:rPr lang="ru-RU" dirty="0"/>
              <a:t>к 1 кв.2014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2"/>
          </p:nvPr>
        </p:nvSpPr>
        <p:spPr>
          <a:xfrm>
            <a:off x="457200" y="3068960"/>
            <a:ext cx="8229600" cy="3600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Сравнительная динамика </a:t>
            </a:r>
            <a:r>
              <a:rPr lang="ru-RU" dirty="0" smtClean="0"/>
              <a:t>рентабельности публичных компаний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021288"/>
            <a:ext cx="821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Н</a:t>
            </a:r>
            <a:r>
              <a:rPr lang="ru-RU" sz="1200" i="1" dirty="0" smtClean="0"/>
              <a:t>а </a:t>
            </a:r>
            <a:r>
              <a:rPr lang="ru-RU" sz="1200" i="1" dirty="0"/>
              <a:t>основе финансовой отчетности эмитентов, раскрывших информацию в 1 кв. 2015 </a:t>
            </a:r>
            <a:r>
              <a:rPr lang="ru-RU" sz="1200" i="1" dirty="0" smtClean="0"/>
              <a:t>года</a:t>
            </a:r>
            <a:endParaRPr lang="ru-RU" sz="12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832</Words>
  <Application>Microsoft Office PowerPoint</Application>
  <PresentationFormat>Экран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МИКРОЭКОНОМИКА: </vt:lpstr>
      <vt:lpstr>КРАТКИЕ ВЫВОДЫ:</vt:lpstr>
      <vt:lpstr>Платежная дисциплина ухудшается, но лучше ожиданий</vt:lpstr>
      <vt:lpstr>"Стартовая" активность предпринимателей не снижается</vt:lpstr>
      <vt:lpstr>Кредитный рынок начал восстанавливаться</vt:lpstr>
      <vt:lpstr>Презентация PowerPoint</vt:lpstr>
      <vt:lpstr>Отраслевые стратегии:  анализ секторов, столкнувшихся с разнонаправленным изменением конъюнктуры</vt:lpstr>
      <vt:lpstr>Презентация PowerPoint</vt:lpstr>
      <vt:lpstr>Презентация PowerPoint</vt:lpstr>
      <vt:lpstr>Бизнес сумел сохранить прибыльность</vt:lpstr>
      <vt:lpstr>Компании продолжают искать сотрудников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Ефимова</dc:creator>
  <cp:lastModifiedBy>Владимир Герасимов</cp:lastModifiedBy>
  <cp:revision>89</cp:revision>
  <dcterms:created xsi:type="dcterms:W3CDTF">2015-06-03T13:16:02Z</dcterms:created>
  <dcterms:modified xsi:type="dcterms:W3CDTF">2015-06-05T14:24:06Z</dcterms:modified>
</cp:coreProperties>
</file>